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71" r:id="rId3"/>
    <p:sldId id="284" r:id="rId4"/>
    <p:sldId id="285" r:id="rId5"/>
    <p:sldId id="286" r:id="rId6"/>
    <p:sldId id="287" r:id="rId7"/>
    <p:sldId id="288" r:id="rId8"/>
    <p:sldId id="289" r:id="rId9"/>
    <p:sldId id="290" r:id="rId10"/>
    <p:sldId id="291" r:id="rId11"/>
    <p:sldId id="293" r:id="rId12"/>
    <p:sldId id="292" r:id="rId13"/>
    <p:sldId id="283" r:id="rId14"/>
    <p:sldId id="29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E75E278A-FF0E-49A4-B170-79828D63BBAD}">
          <p14:sldIdLst>
            <p14:sldId id="256"/>
            <p14:sldId id="271"/>
            <p14:sldId id="284"/>
          </p14:sldIdLst>
        </p14:section>
        <p14:section name="Web Page Segmentation" id="{DA2E1FE3-EB6D-4914-B74D-0C8F7B892137}">
          <p14:sldIdLst>
            <p14:sldId id="285"/>
            <p14:sldId id="286"/>
            <p14:sldId id="287"/>
          </p14:sldIdLst>
        </p14:section>
        <p14:section name="Summarization" id="{D2EACD24-8094-4FA9-9F54-DC90AC4A9465}">
          <p14:sldIdLst>
            <p14:sldId id="288"/>
            <p14:sldId id="289"/>
            <p14:sldId id="290"/>
          </p14:sldIdLst>
        </p14:section>
        <p14:section name="Implementation" id="{2AC56E50-7A74-4BE1-A2F1-76354F20730D}">
          <p14:sldIdLst>
            <p14:sldId id="291"/>
            <p14:sldId id="293"/>
            <p14:sldId id="292"/>
            <p14:sldId id="283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41" autoAdjust="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12/17/2022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12/17/2022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051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12/17/2022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12/17/2022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0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FAdOiZNzlQ?feature=oembed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Web-page Summarization (Semantics  Driven)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838200" y="2983027"/>
            <a:ext cx="9582736" cy="16443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Lakshmi Narayana </a:t>
            </a:r>
            <a:r>
              <a:rPr lang="en-US" sz="2400" dirty="0" err="1">
                <a:solidFill>
                  <a:schemeClr val="bg1"/>
                </a:solidFill>
                <a:latin typeface="+mj-lt"/>
              </a:rPr>
              <a:t>Podagatlapalli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Veera </a:t>
            </a:r>
            <a:r>
              <a:rPr lang="en-US" sz="2400" dirty="0" err="1">
                <a:solidFill>
                  <a:schemeClr val="bg1"/>
                </a:solidFill>
                <a:latin typeface="+mj-lt"/>
              </a:rPr>
              <a:t>Lohith</a:t>
            </a:r>
            <a:r>
              <a:rPr lang="en-US" sz="2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+mj-lt"/>
              </a:rPr>
              <a:t>Madhuvarasu</a:t>
            </a:r>
            <a:endParaRPr lang="en-US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F5957-12C3-2E68-4718-FA2301177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77357-1C93-E5A7-E9A1-0AA3F20F487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10835086" cy="456341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The output from the summarization part is converted to speech.</a:t>
            </a:r>
          </a:p>
          <a:p>
            <a:pPr marL="571500" lvl="1" indent="-342900"/>
            <a:r>
              <a:rPr lang="en-US" sz="2000" dirty="0"/>
              <a:t>Used GTTS (Google Text to Speech) API.</a:t>
            </a:r>
          </a:p>
          <a:p>
            <a:pPr marL="571500" lvl="1" indent="-342900"/>
            <a:r>
              <a:rPr lang="en-US" sz="2000" dirty="0"/>
              <a:t>Used </a:t>
            </a:r>
            <a:r>
              <a:rPr lang="en-US" sz="2000" dirty="0" err="1"/>
              <a:t>PyGame</a:t>
            </a:r>
            <a:r>
              <a:rPr lang="en-US" sz="2000" dirty="0"/>
              <a:t> library for audio output.</a:t>
            </a:r>
          </a:p>
          <a:p>
            <a:pPr marL="571500" lvl="1" indent="-342900"/>
            <a:endParaRPr lang="en-US" sz="2000" dirty="0"/>
          </a:p>
        </p:txBody>
      </p:sp>
      <p:pic>
        <p:nvPicPr>
          <p:cNvPr id="4" name="Speech">
            <a:hlinkClick r:id="" action="ppaction://media"/>
            <a:extLst>
              <a:ext uri="{FF2B5EF4-FFF2-40B4-BE49-F238E27FC236}">
                <a16:creationId xmlns:a16="http://schemas.microsoft.com/office/drawing/2014/main" id="{03C3BF0C-37E9-A300-080C-F12DA9CCA6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36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8F4FF-65FC-6699-2C82-DFC4C2075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60AF1-415E-60C6-4459-3D830F13F46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10641122" cy="397764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Implemented through a chrome extension.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Flask for backend</a:t>
            </a:r>
          </a:p>
        </p:txBody>
      </p:sp>
      <p:pic>
        <p:nvPicPr>
          <p:cNvPr id="4" name="Implementation">
            <a:hlinkClick r:id="" action="ppaction://media"/>
            <a:extLst>
              <a:ext uri="{FF2B5EF4-FFF2-40B4-BE49-F238E27FC236}">
                <a16:creationId xmlns:a16="http://schemas.microsoft.com/office/drawing/2014/main" id="{54FCFCCA-FCFB-9B16-C681-2460350FD8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196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463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6D12D-884B-42B9-062D-4FDC42F65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pic>
        <p:nvPicPr>
          <p:cNvPr id="4" name="Online Media 3" title="web page summarization">
            <a:hlinkClick r:id="" action="ppaction://media"/>
            <a:extLst>
              <a:ext uri="{FF2B5EF4-FFF2-40B4-BE49-F238E27FC236}">
                <a16:creationId xmlns:a16="http://schemas.microsoft.com/office/drawing/2014/main" id="{2B8D7C62-276D-A587-817F-5D795391BBA4}"/>
              </a:ext>
            </a:extLst>
          </p:cNvPr>
          <p:cNvPicPr>
            <a:picLocks noGrp="1" noRot="1" noChangeAspect="1"/>
          </p:cNvPicPr>
          <p:nvPr>
            <p:ph sz="quarter" idx="10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579418" y="1537855"/>
            <a:ext cx="9033164" cy="466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84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87EC3-4374-7EC3-BC9A-0AC0107F1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93F51-1738-6C32-FCF6-3096BD1B73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10890504" cy="3977640"/>
          </a:xfrm>
        </p:spPr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b="0" i="0" dirty="0">
                <a:effectLst/>
                <a:latin typeface="Arial" panose="020B0604020202020204" pitchFamily="34" charset="0"/>
              </a:rPr>
              <a:t>Christopher Power, André Freire, Helen Petrie, and David Swallow. 2012. Guidelines are only half of the story: accessibility problems encountered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by blind users on the web. In Proceedings of the SIGCHI conference on human factors in computing systems. 433–442.</a:t>
            </a:r>
          </a:p>
          <a:p>
            <a:pPr marL="228600" indent="-228600">
              <a:buFont typeface="+mj-lt"/>
              <a:buAutoNum type="arabicPeriod"/>
            </a:pPr>
            <a:r>
              <a:rPr lang="en-US" b="0" i="0" dirty="0" err="1">
                <a:effectLst/>
                <a:latin typeface="Arial" panose="020B0604020202020204" pitchFamily="34" charset="0"/>
              </a:rPr>
              <a:t>Javedul</a:t>
            </a:r>
            <a:r>
              <a:rPr lang="en-US" b="0" i="0" dirty="0">
                <a:effectLst/>
                <a:latin typeface="Arial" panose="020B0604020202020204" pitchFamily="34" charset="0"/>
              </a:rPr>
              <a:t> Ferdous,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Hae</a:t>
            </a:r>
            <a:r>
              <a:rPr lang="en-US" b="0" i="0" dirty="0">
                <a:effectLst/>
                <a:latin typeface="Arial" panose="020B0604020202020204" pitchFamily="34" charset="0"/>
              </a:rPr>
              <a:t>-Na Lee, Sampath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Jayarathna</a:t>
            </a:r>
            <a:r>
              <a:rPr lang="en-US" b="0" i="0" dirty="0">
                <a:effectLst/>
                <a:latin typeface="Arial" panose="020B0604020202020204" pitchFamily="34" charset="0"/>
              </a:rPr>
              <a:t>, and Vikas Ashok. 2022. </a:t>
            </a:r>
            <a:r>
              <a:rPr lang="en-US" b="0" i="0" dirty="0" err="1">
                <a:effectLst/>
                <a:latin typeface="Arial" panose="020B0604020202020204" pitchFamily="34" charset="0"/>
              </a:rPr>
              <a:t>InSupport</a:t>
            </a:r>
            <a:r>
              <a:rPr lang="en-US" b="0" i="0" dirty="0">
                <a:effectLst/>
                <a:latin typeface="Arial" panose="020B0604020202020204" pitchFamily="34" charset="0"/>
              </a:rPr>
              <a:t>: Proxy Interface for Enabling Efficient Non-Visual Interaction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with Web Data Records. In 27th International Conference on Intelligent User Interfaces. 49–62.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557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anchor="ctr" anchorCtr="0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The End</a:t>
            </a:r>
          </a:p>
        </p:txBody>
      </p:sp>
    </p:spTree>
    <p:extLst>
      <p:ext uri="{BB962C8B-B14F-4D97-AF65-F5344CB8AC3E}">
        <p14:creationId xmlns:p14="http://schemas.microsoft.com/office/powerpoint/2010/main" val="10501263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Motivation</a:t>
            </a:r>
          </a:p>
        </p:txBody>
      </p:sp>
      <p:sp>
        <p:nvSpPr>
          <p:cNvPr id="38" name="Content Placeholder 17"/>
          <p:cNvSpPr txBox="1">
            <a:spLocks/>
          </p:cNvSpPr>
          <p:nvPr/>
        </p:nvSpPr>
        <p:spPr>
          <a:xfrm>
            <a:off x="541609" y="1524708"/>
            <a:ext cx="10874535" cy="387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  <a:defRPr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Internet is used on devices that depend on screen.</a:t>
            </a:r>
          </a:p>
          <a:p>
            <a:pPr>
              <a:spcAft>
                <a:spcPts val="600"/>
              </a:spcAft>
              <a:defRPr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Despite technologies like screen reader, the usability of the web pages is low for the blind.</a:t>
            </a:r>
          </a:p>
          <a:p>
            <a:pPr>
              <a:spcAft>
                <a:spcPts val="600"/>
              </a:spcAft>
              <a:defRPr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Even simple tasks take huge amounts of time.</a:t>
            </a:r>
          </a:p>
          <a:p>
            <a:pPr>
              <a:spcAft>
                <a:spcPts val="600"/>
              </a:spcAft>
              <a:defRPr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According to a study[1], the guidelines published by the World Wide Web Consortium for web accessibility cover only 50.4% of the challenges faced the blind in browsing.</a:t>
            </a:r>
          </a:p>
          <a:p>
            <a:pPr>
              <a:spcAft>
                <a:spcPts val="600"/>
              </a:spcAft>
              <a:defRPr/>
            </a:pPr>
            <a:r>
              <a:rPr lang="en-US" sz="2000" dirty="0">
                <a:latin typeface="Segoe UI" panose="020B0502040204020203" pitchFamily="34" charset="0"/>
                <a:cs typeface="Segoe UI" panose="020B0502040204020203" pitchFamily="34" charset="0"/>
              </a:rPr>
              <a:t>This work helps by giving an overview of the web page.</a:t>
            </a:r>
          </a:p>
        </p:txBody>
      </p:sp>
      <p:pic>
        <p:nvPicPr>
          <p:cNvPr id="2" name="Motivation">
            <a:hlinkClick r:id="" action="ppaction://media"/>
            <a:extLst>
              <a:ext uri="{FF2B5EF4-FFF2-40B4-BE49-F238E27FC236}">
                <a16:creationId xmlns:a16="http://schemas.microsoft.com/office/drawing/2014/main" id="{E91DB8F6-6C05-DA54-4C89-0D170B42F1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2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64CE1-973D-6CAC-ABC0-0A4BA249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75505-1EED-D5D5-3F1E-97A51F71390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5" y="1435608"/>
            <a:ext cx="10959777" cy="3977640"/>
          </a:xfrm>
        </p:spPr>
        <p:txBody>
          <a:bodyPr/>
          <a:lstStyle/>
          <a:p>
            <a:r>
              <a:rPr lang="en-US" sz="2000" dirty="0"/>
              <a:t>Three main parts: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2000" dirty="0"/>
              <a:t>Web page segmentation.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2000" dirty="0"/>
              <a:t>Summarization of the extracted segments.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2000" dirty="0"/>
              <a:t>Implementation</a:t>
            </a:r>
          </a:p>
          <a:p>
            <a:pPr marL="228600" indent="-228600">
              <a:buFont typeface="+mj-lt"/>
              <a:buAutoNum type="arabicPeriod"/>
            </a:pPr>
            <a:endParaRPr lang="en-US" dirty="0"/>
          </a:p>
        </p:txBody>
      </p:sp>
      <p:pic>
        <p:nvPicPr>
          <p:cNvPr id="5" name="Overview">
            <a:hlinkClick r:id="" action="ppaction://media"/>
            <a:extLst>
              <a:ext uri="{FF2B5EF4-FFF2-40B4-BE49-F238E27FC236}">
                <a16:creationId xmlns:a16="http://schemas.microsoft.com/office/drawing/2014/main" id="{B42B25F0-8019-8D9A-540D-BCFD5C1B14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938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8F407-DEE3-F526-CC6D-5F72B9693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Page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DA1966-2F8D-C517-C1FA-7643E2725BE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10945922" cy="4660392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Extract the important objects on a web page and identify their purpose.</a:t>
            </a:r>
          </a:p>
          <a:p>
            <a:pPr lvl="1" indent="0">
              <a:buNone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B3F910A-0213-AE65-C392-9777B742C1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0620" y="2223452"/>
            <a:ext cx="8603673" cy="3872548"/>
          </a:xfrm>
          <a:prstGeom prst="rect">
            <a:avLst/>
          </a:prstGeom>
        </p:spPr>
      </p:pic>
      <p:pic>
        <p:nvPicPr>
          <p:cNvPr id="10" name="Web Page Segmentation">
            <a:hlinkClick r:id="" action="ppaction://media"/>
            <a:extLst>
              <a:ext uri="{FF2B5EF4-FFF2-40B4-BE49-F238E27FC236}">
                <a16:creationId xmlns:a16="http://schemas.microsoft.com/office/drawing/2014/main" id="{7F5B7C0F-A443-EBAC-0CA3-3AC06E458A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892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65B36-615A-3873-F1E4-E30570C61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Page Segmentation - 2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4180A-48A4-7738-7A12-65DC6096DB6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10848940" cy="3977640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Several types of algorithms exist.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Based on the work by Ferdous et al[2].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We chose to use Machine Learning – classification.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6" name="Web Page Segmentation-2">
            <a:hlinkClick r:id="" action="ppaction://media"/>
            <a:extLst>
              <a:ext uri="{FF2B5EF4-FFF2-40B4-BE49-F238E27FC236}">
                <a16:creationId xmlns:a16="http://schemas.microsoft.com/office/drawing/2014/main" id="{E00E91AC-F6DE-AE80-5779-2E6FCF5905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468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5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EAAE4-F93B-DB5C-2C17-759C5917D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Page Segmentation - 3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BD4ED-564E-D9C9-7B67-9F5280B5D7A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10779668" cy="3977640"/>
          </a:xfrm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Select objects to focus 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For each object, features are selected.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These features are used to train a machine learning classification algorithm.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2000" dirty="0"/>
              <a:t>The objects are identified and extracted from a new page.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Web Page Segmentation-3">
            <a:hlinkClick r:id="" action="ppaction://media"/>
            <a:extLst>
              <a:ext uri="{FF2B5EF4-FFF2-40B4-BE49-F238E27FC236}">
                <a16:creationId xmlns:a16="http://schemas.microsoft.com/office/drawing/2014/main" id="{BA787A4A-62B3-FE68-BFBD-26CA394201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602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81C7B-D700-8D92-5AC8-250E893BD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C421B-9D07-DC05-4ACC-DAC9756ECC1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10779668" cy="3977640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Condensing a piece of information into a smaller one.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Conventional summarization is of 4 types:</a:t>
            </a:r>
          </a:p>
          <a:p>
            <a:pPr lvl="2"/>
            <a:r>
              <a:rPr lang="en-US" sz="2000" dirty="0"/>
              <a:t>Extractive Summarization – select the parts that carry most meaning.</a:t>
            </a:r>
          </a:p>
          <a:p>
            <a:pPr lvl="2"/>
            <a:r>
              <a:rPr lang="en-US" sz="2000" dirty="0"/>
              <a:t>Abstractive Summarization – created with material not present in the document.</a:t>
            </a:r>
          </a:p>
          <a:p>
            <a:pPr lvl="2"/>
            <a:r>
              <a:rPr lang="en-US" sz="2000" dirty="0"/>
              <a:t>Indicative Summarization – give a glimpse of what to expect.</a:t>
            </a:r>
          </a:p>
          <a:p>
            <a:pPr lvl="2"/>
            <a:r>
              <a:rPr lang="en-US" sz="2000" dirty="0"/>
              <a:t>Informative Summarization – replace information with a shorter version.</a:t>
            </a:r>
          </a:p>
        </p:txBody>
      </p:sp>
      <p:pic>
        <p:nvPicPr>
          <p:cNvPr id="4" name="Web Page Segmentation-3">
            <a:hlinkClick r:id="" action="ppaction://media"/>
            <a:extLst>
              <a:ext uri="{FF2B5EF4-FFF2-40B4-BE49-F238E27FC236}">
                <a16:creationId xmlns:a16="http://schemas.microsoft.com/office/drawing/2014/main" id="{56948C14-9979-A326-884B-78EF8BCAC7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679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8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6909D-64A4-1946-05DF-0BE814B60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Summarization - 2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5AAA0-3B1B-EB32-D2B8-7E98D3D4D19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39495" y="1435608"/>
            <a:ext cx="10876649" cy="397764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Summarization in this work is unconventional.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Focus is on the semantic layout of a web page instead of the content.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Summarization is applied on objects.</a:t>
            </a:r>
          </a:p>
          <a:p>
            <a:pPr marL="571500" lvl="1" indent="-342900"/>
            <a:r>
              <a:rPr lang="en-US" sz="2000" dirty="0"/>
              <a:t>Objects on the web page performing a certain task are identified to get a high-level view.</a:t>
            </a:r>
          </a:p>
        </p:txBody>
      </p:sp>
      <p:pic>
        <p:nvPicPr>
          <p:cNvPr id="5" name="Summarization-2">
            <a:hlinkClick r:id="" action="ppaction://media"/>
            <a:extLst>
              <a:ext uri="{FF2B5EF4-FFF2-40B4-BE49-F238E27FC236}">
                <a16:creationId xmlns:a16="http://schemas.microsoft.com/office/drawing/2014/main" id="{30213B1F-430D-AC93-3C01-11FFC8B790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69527" y="289102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05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64F3D-B14B-9666-060E-34ED14896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Summarization - 3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08879B3F-B5B8-3D5C-EEAA-A969DC31B56B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1125046" y="1435100"/>
            <a:ext cx="9927621" cy="470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86369"/>
      </p:ext>
    </p:extLst>
  </p:cSld>
  <p:clrMapOvr>
    <a:masterClrMapping/>
  </p:clrMapOvr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108_win32_fixed.potx" id="{9A9BE078-57A7-48B2-9D33-8EFC365D262A}" vid="{66905093-CF97-471D-A25F-2AFDA55216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Welcome to PowerPoint</Template>
  <TotalTime>327</TotalTime>
  <Words>447</Words>
  <Application>Microsoft Office PowerPoint</Application>
  <PresentationFormat>Widescreen</PresentationFormat>
  <Paragraphs>53</Paragraphs>
  <Slides>14</Slides>
  <Notes>2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Segoe UI</vt:lpstr>
      <vt:lpstr>Segoe UI Light</vt:lpstr>
      <vt:lpstr>WelcomeDoc</vt:lpstr>
      <vt:lpstr>Web-page Summarization (Semantics  Driven)</vt:lpstr>
      <vt:lpstr>Motivation</vt:lpstr>
      <vt:lpstr>Overview</vt:lpstr>
      <vt:lpstr>Web Page Segmentation</vt:lpstr>
      <vt:lpstr>Web Page Segmentation - 2</vt:lpstr>
      <vt:lpstr>Web Page Segmentation - 3</vt:lpstr>
      <vt:lpstr>Summarization</vt:lpstr>
      <vt:lpstr>Summarization - 2</vt:lpstr>
      <vt:lpstr>Summarization - 3</vt:lpstr>
      <vt:lpstr>Speech</vt:lpstr>
      <vt:lpstr>Implementation</vt:lpstr>
      <vt:lpstr>Output</vt:lpstr>
      <vt:lpstr>References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Web-page Summarization (Semantics  Driven)</dc:title>
  <dc:creator>Lakshmi Narayana</dc:creator>
  <cp:keywords/>
  <cp:lastModifiedBy>Lakshmi Narayana</cp:lastModifiedBy>
  <cp:revision>3</cp:revision>
  <dcterms:created xsi:type="dcterms:W3CDTF">2022-12-18T01:39:15Z</dcterms:created>
  <dcterms:modified xsi:type="dcterms:W3CDTF">2022-12-18T07:06:17Z</dcterms:modified>
  <cp:version/>
</cp:coreProperties>
</file>